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8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2" r:id="rId13"/>
    <p:sldId id="273" r:id="rId14"/>
    <p:sldId id="271" r:id="rId15"/>
    <p:sldId id="274" r:id="rId16"/>
  </p:sldIdLst>
  <p:sldSz cx="12192000" cy="6858000"/>
  <p:notesSz cx="6858000" cy="9144000"/>
  <p:defaultTextStyle>
    <a:defPPr rtl="0">
      <a:defRPr lang="hr-h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E3FDE45-AF77-4B5C-9715-49D594BDF05E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4637" autoAdjust="0"/>
  </p:normalViewPr>
  <p:slideViewPr>
    <p:cSldViewPr snapToGrid="0" showGuides="1">
      <p:cViewPr varScale="1">
        <p:scale>
          <a:sx n="69" d="100"/>
          <a:sy n="69" d="100"/>
        </p:scale>
        <p:origin x="73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7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zaglavlj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hr-HR" dirty="0"/>
          </a:p>
        </p:txBody>
      </p:sp>
      <p:sp>
        <p:nvSpPr>
          <p:cNvPr id="3" name="Rezervirano mjesto za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D0D641E-3F8D-4245-9ABB-9DA1C271911B}" type="datetime1">
              <a:rPr lang="hr-HR" smtClean="0"/>
              <a:t>19.11.2024.</a:t>
            </a:fld>
            <a:endParaRPr lang="hr-HR" dirty="0"/>
          </a:p>
        </p:txBody>
      </p:sp>
      <p:sp>
        <p:nvSpPr>
          <p:cNvPr id="4" name="Rezervirano mjesto za podnožj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hr-HR" dirty="0"/>
          </a:p>
        </p:txBody>
      </p:sp>
      <p:sp>
        <p:nvSpPr>
          <p:cNvPr id="5" name="Rezervirano mjesto za broj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C33ADDF-418B-4AEE-81B9-E77B3218F8B3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489590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zaglavlj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hr-HR" noProof="0" dirty="0"/>
          </a:p>
        </p:txBody>
      </p:sp>
      <p:sp>
        <p:nvSpPr>
          <p:cNvPr id="3" name="Rezervirano mjesto za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5BC93EF-29F5-493C-9502-D0933E92E8F1}" type="datetime1">
              <a:rPr lang="hr-HR" noProof="0" smtClean="0"/>
              <a:t>19.11.2024.</a:t>
            </a:fld>
            <a:endParaRPr lang="hr-HR" noProof="0" dirty="0"/>
          </a:p>
        </p:txBody>
      </p:sp>
      <p:sp>
        <p:nvSpPr>
          <p:cNvPr id="4" name="Rezervirano mjesto za sliku na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hr-HR" noProof="0" dirty="0"/>
          </a:p>
        </p:txBody>
      </p:sp>
      <p:sp>
        <p:nvSpPr>
          <p:cNvPr id="5" name="Rezervirano mjesto za bilješk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hr-HR" noProof="0"/>
              <a:t>Kliknite da biste uredili stilove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hr-HR" noProof="0" dirty="0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275029A-2D1E-47A5-9598-4A9AC47B3AC1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20307704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275029A-2D1E-47A5-9598-4A9AC47B3AC1}" type="slidenum">
              <a:rPr lang="hr-HR" noProof="0" smtClean="0"/>
              <a:t>1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51499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275029A-2D1E-47A5-9598-4A9AC47B3AC1}" type="slidenum">
              <a:rPr lang="hr-HR" noProof="0" smtClean="0"/>
              <a:t>2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3727403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rtlCol="0" anchor="b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pPr rtl="0"/>
            <a:r>
              <a:rPr lang="hr-HR" noProof="0" smtClean="0"/>
              <a:t>Uredite stil naslova matrice</a:t>
            </a:r>
            <a:endParaRPr lang="hr-HR" noProof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l">
              <a:buNone/>
              <a:defRPr sz="2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hr-HR" noProof="0" smtClean="0"/>
              <a:t>Kliknite da biste uredili stil podnaslova matrice</a:t>
            </a:r>
            <a:endParaRPr lang="hr-HR" noProof="0"/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CA69E8B-EABD-4368-A8ED-0A8746DCFF43}" type="datetime1">
              <a:rPr lang="hr-HR" noProof="0" smtClean="0"/>
              <a:t>19.11.2024.</a:t>
            </a:fld>
            <a:endParaRPr lang="hr-HR" noProof="0" dirty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248326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noProof="0" smtClean="0"/>
              <a:t>Uredite stil naslova matrice</a:t>
            </a:r>
            <a:endParaRPr lang="hr-HR" noProof="0"/>
          </a:p>
        </p:txBody>
      </p:sp>
      <p:sp>
        <p:nvSpPr>
          <p:cNvPr id="3" name="Okomiti tekst s rezerviranim mjestom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hr-HR" noProof="0"/>
              <a:t>Kliknite da biste uredili stilove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D86CB37-2FA7-4768-BE35-80E620178124}" type="datetime1">
              <a:rPr lang="hr-HR" noProof="0" smtClean="0"/>
              <a:t>19.11.2024.</a:t>
            </a:fld>
            <a:endParaRPr lang="hr-HR" noProof="0" dirty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6317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hr-HR" noProof="0" smtClean="0"/>
              <a:t>Uredite stil naslova matrice</a:t>
            </a:r>
            <a:endParaRPr lang="hr-HR" noProof="0"/>
          </a:p>
        </p:txBody>
      </p:sp>
      <p:sp>
        <p:nvSpPr>
          <p:cNvPr id="3" name="Okomiti tekst s rezerviranim mjestom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hr-HR" noProof="0"/>
              <a:t>Kliknite da biste uredili stilove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3276600" cy="365125"/>
          </a:xfrm>
        </p:spPr>
        <p:txBody>
          <a:bodyPr rtlCol="0"/>
          <a:lstStyle/>
          <a:p>
            <a:pPr rtl="0"/>
            <a:fld id="{46348EC5-8403-4FFE-BD13-FE77A77C33C7}" type="datetime1">
              <a:rPr lang="hr-HR" noProof="0" smtClean="0"/>
              <a:t>19.11.2024.</a:t>
            </a:fld>
            <a:endParaRPr lang="hr-HR" noProof="0" dirty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>
          <a:xfrm>
            <a:off x="4648200" y="6356350"/>
            <a:ext cx="2895600" cy="365125"/>
          </a:xfrm>
        </p:spPr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3276600" cy="365125"/>
          </a:xfrm>
        </p:spPr>
        <p:txBody>
          <a:bodyPr rtlCol="0"/>
          <a:lstStyle/>
          <a:p>
            <a:pPr rtl="0"/>
            <a:fld id="{062D6987-FB6D-4DB8-81B8-AD0F35E3BB5F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244623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noProof="0" smtClean="0"/>
              <a:t>Uredite stil naslova matrice</a:t>
            </a:r>
            <a:endParaRPr lang="hr-HR" noProof="0"/>
          </a:p>
        </p:txBody>
      </p:sp>
      <p:sp>
        <p:nvSpPr>
          <p:cNvPr id="3" name="Rezervirano mjesto za sadržaj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hr-HR" noProof="0"/>
              <a:t>Kliknite da biste uredili stilove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7C78FDB-A917-4D71-B520-B66BE69E65B1}" type="datetime1">
              <a:rPr lang="hr-HR" noProof="0" smtClean="0"/>
              <a:t>19.11.2024.</a:t>
            </a:fld>
            <a:endParaRPr lang="hr-HR" noProof="0" dirty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170246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hr-HR" noProof="0" smtClean="0"/>
              <a:t>Uredite stil naslova matrice</a:t>
            </a:r>
            <a:endParaRPr lang="hr-HR" noProof="0"/>
          </a:p>
        </p:txBody>
      </p:sp>
      <p:sp>
        <p:nvSpPr>
          <p:cNvPr id="3" name="Rezervirano mjesto za tekst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hr-HR" noProof="0"/>
              <a:t>Kliknite da biste uredili stilove teksta matrice</a:t>
            </a:r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FE7209A-9B02-4E16-ADB0-05AA64E08D0D}" type="datetime1">
              <a:rPr lang="hr-HR" noProof="0" smtClean="0"/>
              <a:t>19.11.2024.</a:t>
            </a:fld>
            <a:endParaRPr lang="hr-HR" noProof="0" dirty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123361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noProof="0" smtClean="0"/>
              <a:t>Uredite stil naslova matrice</a:t>
            </a:r>
            <a:endParaRPr lang="hr-HR" noProof="0"/>
          </a:p>
        </p:txBody>
      </p:sp>
      <p:sp>
        <p:nvSpPr>
          <p:cNvPr id="3" name="Rezervirano mjesto za sadržaj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hr-HR" noProof="0"/>
              <a:t>Kliknite da biste uredili stilove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4" name="Rezervirano mjesto za sadržaj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hr-HR" noProof="0"/>
              <a:t>Kliknite da biste uredili stilove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D6C1FF-FC41-41F2-AC8B-DAE86B823492}" type="datetime1">
              <a:rPr lang="hr-HR" noProof="0" smtClean="0"/>
              <a:t>19.11.2024.</a:t>
            </a:fld>
            <a:endParaRPr lang="hr-HR" noProof="0" dirty="0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1521872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 rtlCol="0"/>
          <a:lstStyle/>
          <a:p>
            <a:pPr rtl="0"/>
            <a:r>
              <a:rPr lang="hr-HR" noProof="0" smtClean="0"/>
              <a:t>Uredite stil naslova matrice</a:t>
            </a:r>
            <a:endParaRPr lang="hr-HR" noProof="0"/>
          </a:p>
        </p:txBody>
      </p:sp>
      <p:sp>
        <p:nvSpPr>
          <p:cNvPr id="3" name="Rezervirano mjesto za tekst 2"/>
          <p:cNvSpPr>
            <a:spLocks noGrp="1"/>
          </p:cNvSpPr>
          <p:nvPr>
            <p:ph type="body" idx="1" hasCustomPrompt="1"/>
          </p:nvPr>
        </p:nvSpPr>
        <p:spPr>
          <a:xfrm>
            <a:off x="831850" y="1489075"/>
            <a:ext cx="5156200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r-HR" noProof="0"/>
              <a:t>Kliknite da biste uredili stilove teksta matrice</a:t>
            </a:r>
          </a:p>
        </p:txBody>
      </p:sp>
      <p:sp>
        <p:nvSpPr>
          <p:cNvPr id="4" name="Rezervirano mjesto za sadržaj 3"/>
          <p:cNvSpPr>
            <a:spLocks noGrp="1"/>
          </p:cNvSpPr>
          <p:nvPr>
            <p:ph sz="half" idx="2" hasCustomPrompt="1"/>
          </p:nvPr>
        </p:nvSpPr>
        <p:spPr>
          <a:xfrm>
            <a:off x="831850" y="2193925"/>
            <a:ext cx="515620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hr-HR" noProof="0"/>
              <a:t>Kliknite da biste uredili stilove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5" name="Rezervirano mjesto za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6189663" y="1489075"/>
            <a:ext cx="5157787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r-HR" noProof="0"/>
              <a:t>Kliknite da biste uredili stilove teksta matrice</a:t>
            </a:r>
          </a:p>
        </p:txBody>
      </p:sp>
      <p:sp>
        <p:nvSpPr>
          <p:cNvPr id="6" name="Rezervirano mjesto za sadržaj 5"/>
          <p:cNvSpPr>
            <a:spLocks noGrp="1"/>
          </p:cNvSpPr>
          <p:nvPr>
            <p:ph sz="quarter" idx="4" hasCustomPrompt="1"/>
          </p:nvPr>
        </p:nvSpPr>
        <p:spPr>
          <a:xfrm>
            <a:off x="6189663" y="2193925"/>
            <a:ext cx="5157787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hr-HR" noProof="0"/>
              <a:t>Kliknite da biste uredili stilove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7" name="Rezervirano mjesto za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70634EF-7E47-444A-BDFE-77F90ABF776C}" type="datetime1">
              <a:rPr lang="hr-HR" noProof="0" smtClean="0"/>
              <a:t>19.11.2024.</a:t>
            </a:fld>
            <a:endParaRPr lang="hr-HR" noProof="0" dirty="0"/>
          </a:p>
        </p:txBody>
      </p:sp>
      <p:sp>
        <p:nvSpPr>
          <p:cNvPr id="8" name="Rezervirano mjesto za podnožj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9" name="Rezervirano mjesto za broj slajd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1100924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noProof="0" smtClean="0"/>
              <a:t>Uredite stil naslova matrice</a:t>
            </a:r>
            <a:endParaRPr lang="hr-HR" noProof="0"/>
          </a:p>
        </p:txBody>
      </p:sp>
      <p:sp>
        <p:nvSpPr>
          <p:cNvPr id="3" name="Rezervirano mjesto za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C38FCB-E747-4EBB-B7F6-1D4AE3640503}" type="datetime1">
              <a:rPr lang="hr-HR" noProof="0" smtClean="0"/>
              <a:t>19.11.2024.</a:t>
            </a:fld>
            <a:endParaRPr lang="hr-HR" noProof="0" dirty="0"/>
          </a:p>
        </p:txBody>
      </p:sp>
      <p:sp>
        <p:nvSpPr>
          <p:cNvPr id="4" name="Rezervirano mjesto za podnožj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5" name="Rezervirano mjesto za broj slajd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91840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B050FF5-E89D-4B0A-BCF4-551E0AA7F53B}" type="datetime1">
              <a:rPr lang="hr-HR" noProof="0" smtClean="0"/>
              <a:t>19.11.2024.</a:t>
            </a:fld>
            <a:endParaRPr lang="hr-HR" noProof="0" dirty="0"/>
          </a:p>
        </p:txBody>
      </p:sp>
      <p:sp>
        <p:nvSpPr>
          <p:cNvPr id="3" name="Rezervirano mjesto za podnožj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4" name="Rezervirano mjesto za broj slajd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249762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hr-HR" noProof="0" smtClean="0"/>
              <a:t>Uredite stil naslova matrice</a:t>
            </a:r>
            <a:endParaRPr lang="hr-HR" noProof="0"/>
          </a:p>
        </p:txBody>
      </p:sp>
      <p:sp>
        <p:nvSpPr>
          <p:cNvPr id="3" name="Rezervirano mjesto za sadržaj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hr-HR" noProof="0"/>
              <a:t>Kliknite da biste uredili stilove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4" name="Rezervirano mjesto za teks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hr-HR" noProof="0"/>
              <a:t>Kliknite da biste uredili stilove teksta matrice</a:t>
            </a:r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EB35A27-25F6-477C-BB15-E61C29DE2392}" type="datetime1">
              <a:rPr lang="hr-HR" noProof="0" smtClean="0"/>
              <a:t>19.11.2024.</a:t>
            </a:fld>
            <a:endParaRPr lang="hr-HR" noProof="0" dirty="0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94365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hr-HR" noProof="0" smtClean="0"/>
              <a:t>Uredite stil naslova matrice</a:t>
            </a:r>
            <a:endParaRPr lang="hr-HR" noProof="0"/>
          </a:p>
        </p:txBody>
      </p:sp>
      <p:sp>
        <p:nvSpPr>
          <p:cNvPr id="3" name="Rezervirano mjesto za sliku 2"/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hr-HR" noProof="0" dirty="0"/>
              <a:t>Kliknite ikonu da biste dodali sliku</a:t>
            </a:r>
          </a:p>
        </p:txBody>
      </p:sp>
      <p:sp>
        <p:nvSpPr>
          <p:cNvPr id="4" name="Rezervirano mjesto za teks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hr-HR" noProof="0"/>
              <a:t>Kliknite da biste uredili stilove teksta matrice</a:t>
            </a:r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3648410-BDD0-4B2A-BF2A-8C27DCF9AA3D}" type="datetime1">
              <a:rPr lang="hr-HR" noProof="0" smtClean="0"/>
              <a:t>19.11.2024.</a:t>
            </a:fld>
            <a:endParaRPr lang="hr-HR" noProof="0" dirty="0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252229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hr-HR" noProof="0"/>
              <a:t>Kliknite da biste uredili stil naslova matrice</a:t>
            </a:r>
          </a:p>
        </p:txBody>
      </p:sp>
      <p:sp>
        <p:nvSpPr>
          <p:cNvPr id="3" name="Rezervirano mjesto za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hr-HR" noProof="0"/>
              <a:t>Kliknite da biste uredili stilove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8E93CFB0-4D37-43B1-8EF6-0F4A9D191693}" type="datetime1">
              <a:rPr lang="hr-HR" noProof="0" smtClean="0"/>
              <a:t>19.11.2024.</a:t>
            </a:fld>
            <a:endParaRPr lang="hr-HR" noProof="0" dirty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62D6987-FB6D-4DB8-81B8-AD0F35E3BB5F}" type="slidenum">
              <a:rPr lang="hr-HR" noProof="0" smtClean="0"/>
              <a:pPr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98156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e-usmjeravanje.hzz.hr/predanket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cisok.hr/centri/cisok-centar-vukovar/" TargetMode="External"/><Relationship Id="rId2" Type="http://schemas.openxmlformats.org/officeDocument/2006/relationships/hyperlink" Target="https://e-usmjeravanje.hzz.h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arodne-novine.nn.hr/clanci/sluzbeni/2015_05_49_981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rednje.e-upisi.hr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905041" y="522110"/>
            <a:ext cx="9550400" cy="1972733"/>
          </a:xfrm>
        </p:spPr>
        <p:txBody>
          <a:bodyPr rtlCol="0"/>
          <a:lstStyle/>
          <a:p>
            <a:pPr algn="ctr" rtl="0"/>
            <a:r>
              <a:rPr lang="hr-HR" b="1" dirty="0" smtClean="0">
                <a:latin typeface="Arial Black" panose="020B0A04020102020204" pitchFamily="34" charset="0"/>
              </a:rPr>
              <a:t>KAMO NAKON OSNOVNE ŠKOLE?</a:t>
            </a:r>
            <a:endParaRPr lang="hr-HR" b="1" dirty="0">
              <a:latin typeface="Arial Black" panose="020B0A04020102020204" pitchFamily="34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16000" y="2494843"/>
            <a:ext cx="9144000" cy="1655762"/>
          </a:xfrm>
        </p:spPr>
        <p:txBody>
          <a:bodyPr rtlCol="0"/>
          <a:lstStyle/>
          <a:p>
            <a:pPr algn="ctr" rtl="0"/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rofesionalna orijentacija učenika 8. razreda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87574"/>
            <a:ext cx="3285590" cy="32704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kstniOkvir 5"/>
          <p:cNvSpPr txBox="1"/>
          <p:nvPr/>
        </p:nvSpPr>
        <p:spPr>
          <a:xfrm>
            <a:off x="8325852" y="6488668"/>
            <a:ext cx="4259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edagoginja Bernarda Brekalo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136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115743"/>
            <a:ext cx="10515600" cy="1325563"/>
          </a:xfrm>
        </p:spPr>
        <p:txBody>
          <a:bodyPr/>
          <a:lstStyle/>
          <a:p>
            <a:r>
              <a:rPr lang="hr-HR" b="1" dirty="0" smtClean="0">
                <a:latin typeface="Arial" panose="020B0604020202020204" pitchFamily="34" charset="0"/>
                <a:cs typeface="Arial" panose="020B0604020202020204" pitchFamily="34" charset="0"/>
              </a:rPr>
              <a:t>SREDNJE ŠKOLE U VINKOVCIMA</a:t>
            </a:r>
            <a:endParaRPr lang="hr-H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Rezervirano mjesto sadržaja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6056288"/>
              </p:ext>
            </p:extLst>
          </p:nvPr>
        </p:nvGraphicFramePr>
        <p:xfrm>
          <a:off x="228600" y="1188720"/>
          <a:ext cx="11838709" cy="566928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597727">
                  <a:extLst>
                    <a:ext uri="{9D8B030D-6E8A-4147-A177-3AD203B41FA5}">
                      <a16:colId xmlns:a16="http://schemas.microsoft.com/office/drawing/2014/main" val="541654024"/>
                    </a:ext>
                  </a:extLst>
                </a:gridCol>
                <a:gridCol w="3089564">
                  <a:extLst>
                    <a:ext uri="{9D8B030D-6E8A-4147-A177-3AD203B41FA5}">
                      <a16:colId xmlns:a16="http://schemas.microsoft.com/office/drawing/2014/main" val="3439766939"/>
                    </a:ext>
                  </a:extLst>
                </a:gridCol>
                <a:gridCol w="2812473">
                  <a:extLst>
                    <a:ext uri="{9D8B030D-6E8A-4147-A177-3AD203B41FA5}">
                      <a16:colId xmlns:a16="http://schemas.microsoft.com/office/drawing/2014/main" val="2225349691"/>
                    </a:ext>
                  </a:extLst>
                </a:gridCol>
                <a:gridCol w="3338945">
                  <a:extLst>
                    <a:ext uri="{9D8B030D-6E8A-4147-A177-3AD203B41FA5}">
                      <a16:colId xmlns:a16="http://schemas.microsoft.com/office/drawing/2014/main" val="1768140070"/>
                    </a:ext>
                  </a:extLst>
                </a:gridCol>
              </a:tblGrid>
              <a:tr h="256829"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GIMNAZIJA MATIJE ANTUNA RELJKOVIĆA</a:t>
                      </a:r>
                      <a:endParaRPr lang="hr-H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EKONOMSKA I</a:t>
                      </a:r>
                      <a:r>
                        <a:rPr lang="hr-HR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TRGOVAČKA </a:t>
                      </a:r>
                      <a:r>
                        <a:rPr lang="hr-H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ŠKOLA IVANA</a:t>
                      </a:r>
                      <a:r>
                        <a:rPr lang="hr-HR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DOMCA</a:t>
                      </a:r>
                      <a:endParaRPr lang="hr-H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DRVODJELSKA TEHNIČKA ŠKOLA</a:t>
                      </a:r>
                      <a:endParaRPr lang="hr-H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POLJOPRIVREDNO-ŠUMARSKA</a:t>
                      </a:r>
                      <a:r>
                        <a:rPr lang="hr-HR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ŠKOLA</a:t>
                      </a:r>
                      <a:endParaRPr lang="hr-H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902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opći smjer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ekonomist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drvodjeljski</a:t>
                      </a:r>
                      <a:r>
                        <a:rPr lang="hr-HR" sz="2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tehničar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agrotehničar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684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jezični smjer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upravni</a:t>
                      </a:r>
                      <a:r>
                        <a:rPr lang="hr-HR" sz="2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referent</a:t>
                      </a:r>
                      <a:endParaRPr lang="hr-HR" sz="2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drvodjeljski tehničar - dizajner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poljoprivredni tehničar-</a:t>
                      </a:r>
                      <a:r>
                        <a:rPr lang="hr-HR" sz="2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fitofarmaceut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347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prirodoslovno-matematički smjer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poslovni tajnik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drvodjeljski tehničar - restaurator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mehaničar poljoprivredne mehanizacije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506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prirodoslovni smjer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prodavač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stolar 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šumarski tehničar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5406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pomoćni</a:t>
                      </a:r>
                      <a:r>
                        <a:rPr lang="hr-HR" sz="2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administrator </a:t>
                      </a:r>
                      <a:endParaRPr lang="hr-HR" sz="2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poljoprivredni</a:t>
                      </a:r>
                      <a:r>
                        <a:rPr lang="hr-HR" sz="2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gospodarstvenik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37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cvjećar, mesar, pekar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887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pomoćni vrtlar i pekar, pomoćnik</a:t>
                      </a:r>
                      <a:r>
                        <a:rPr lang="hr-HR" sz="2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 hortikulturi, u peradarstvu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817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7225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4575565"/>
              </p:ext>
            </p:extLst>
          </p:nvPr>
        </p:nvGraphicFramePr>
        <p:xfrm>
          <a:off x="0" y="-98368"/>
          <a:ext cx="12192000" cy="695636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592901">
                  <a:extLst>
                    <a:ext uri="{9D8B030D-6E8A-4147-A177-3AD203B41FA5}">
                      <a16:colId xmlns:a16="http://schemas.microsoft.com/office/drawing/2014/main" val="541654024"/>
                    </a:ext>
                  </a:extLst>
                </a:gridCol>
                <a:gridCol w="2932661">
                  <a:extLst>
                    <a:ext uri="{9D8B030D-6E8A-4147-A177-3AD203B41FA5}">
                      <a16:colId xmlns:a16="http://schemas.microsoft.com/office/drawing/2014/main" val="3439766939"/>
                    </a:ext>
                  </a:extLst>
                </a:gridCol>
                <a:gridCol w="3633638">
                  <a:extLst>
                    <a:ext uri="{9D8B030D-6E8A-4147-A177-3AD203B41FA5}">
                      <a16:colId xmlns:a16="http://schemas.microsoft.com/office/drawing/2014/main" val="2225349691"/>
                    </a:ext>
                  </a:extLst>
                </a:gridCol>
                <a:gridCol w="3032800">
                  <a:extLst>
                    <a:ext uri="{9D8B030D-6E8A-4147-A177-3AD203B41FA5}">
                      <a16:colId xmlns:a16="http://schemas.microsoft.com/office/drawing/2014/main" val="1768140070"/>
                    </a:ext>
                  </a:extLst>
                </a:gridCol>
              </a:tblGrid>
              <a:tr h="1326491"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SREDNJA GLAZBENA ŠKOLA JOSIPA RUNJANINA</a:t>
                      </a:r>
                      <a:endParaRPr lang="hr-H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SREDNJA STRUKOVNA ŠKOLA</a:t>
                      </a:r>
                      <a:endParaRPr lang="hr-H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TEHNIČKA ŠKOLA RUĐER</a:t>
                      </a:r>
                      <a:r>
                        <a:rPr lang="hr-HR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BOŠKOVIĆA</a:t>
                      </a:r>
                      <a:endParaRPr lang="hr-H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</a:t>
                      </a:r>
                      <a:r>
                        <a:rPr lang="sv-S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DRAVSTVENA I VETERINARSKA ŠKOLA DR. ANDRIJE ŠTAMPARA</a:t>
                      </a:r>
                      <a:endParaRPr lang="hr-H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902336"/>
                  </a:ext>
                </a:extLst>
              </a:tr>
              <a:tr h="971732">
                <a:tc>
                  <a:txBody>
                    <a:bodyPr/>
                    <a:lstStyle/>
                    <a:p>
                      <a:pPr algn="ctr"/>
                      <a:r>
                        <a:rPr lang="hr-HR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općeobrazovni</a:t>
                      </a:r>
                      <a:r>
                        <a:rPr lang="hr-HR" sz="1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glazbeni razred</a:t>
                      </a:r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hotelijersko-turistički tehničar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građevinski tehničar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strojarski računalni tehničar</a:t>
                      </a:r>
                    </a:p>
                    <a:p>
                      <a:pPr algn="ctr"/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9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medicinska sestra opće njege/medicinski tehničar opće njege</a:t>
                      </a:r>
                      <a:endParaRPr lang="hr-HR" sz="1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684988"/>
                  </a:ext>
                </a:extLst>
              </a:tr>
              <a:tr h="678670">
                <a:tc>
                  <a:txBody>
                    <a:bodyPr/>
                    <a:lstStyle/>
                    <a:p>
                      <a:pPr algn="ctr"/>
                      <a:r>
                        <a:rPr lang="hr-HR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paralelno glazbeno</a:t>
                      </a:r>
                      <a:r>
                        <a:rPr lang="hr-HR" sz="1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obrazovanje</a:t>
                      </a:r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9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turističko-hotelijerski komercijalist</a:t>
                      </a:r>
                      <a:endParaRPr lang="hr-HR" sz="19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arhitektonski tehničar</a:t>
                      </a:r>
                    </a:p>
                    <a:p>
                      <a:pPr algn="ctr"/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9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fizioterapeutski tehničar/ka</a:t>
                      </a:r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347210"/>
                  </a:ext>
                </a:extLst>
              </a:tr>
              <a:tr h="678670">
                <a:tc>
                  <a:txBody>
                    <a:bodyPr/>
                    <a:lstStyle/>
                    <a:p>
                      <a:pPr algn="ctr"/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modni tehničar</a:t>
                      </a:r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elektrotehničar, tehničar za </a:t>
                      </a:r>
                      <a:r>
                        <a:rPr lang="hr-HR" sz="19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mehatroniku</a:t>
                      </a:r>
                      <a:endParaRPr lang="hr-HR" sz="19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9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veterinarski tehničar/ka</a:t>
                      </a:r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506277"/>
                  </a:ext>
                </a:extLst>
              </a:tr>
              <a:tr h="385608">
                <a:tc>
                  <a:txBody>
                    <a:bodyPr/>
                    <a:lstStyle/>
                    <a:p>
                      <a:pPr algn="ctr"/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autolakirer</a:t>
                      </a:r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autoelektričar, automehaničar, </a:t>
                      </a:r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5406897"/>
                  </a:ext>
                </a:extLst>
              </a:tr>
              <a:tr h="971732">
                <a:tc>
                  <a:txBody>
                    <a:bodyPr/>
                    <a:lstStyle/>
                    <a:p>
                      <a:pPr algn="ctr"/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frizer, krojač, soboslikar -</a:t>
                      </a:r>
                      <a:r>
                        <a:rPr lang="hr-HR" sz="1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ličilac</a:t>
                      </a:r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elektroinstalater,</a:t>
                      </a:r>
                      <a:r>
                        <a:rPr lang="hr-HR" sz="1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elektroničar-mehaničar</a:t>
                      </a:r>
                      <a:endParaRPr lang="hr-HR" sz="19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37408"/>
                  </a:ext>
                </a:extLst>
              </a:tr>
              <a:tr h="678670">
                <a:tc>
                  <a:txBody>
                    <a:bodyPr/>
                    <a:lstStyle/>
                    <a:p>
                      <a:pPr algn="ctr"/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konobar, kuhar, slastičar</a:t>
                      </a:r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bravar, CNC operater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9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887302"/>
                  </a:ext>
                </a:extLst>
              </a:tr>
              <a:tr h="1264794">
                <a:tc>
                  <a:txBody>
                    <a:bodyPr/>
                    <a:lstStyle/>
                    <a:p>
                      <a:pPr algn="ctr"/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pomoćni kuhar, slastičar i soboslikar - ličilac</a:t>
                      </a:r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instalater grijanja i klimatizacije,</a:t>
                      </a:r>
                      <a:r>
                        <a:rPr lang="hr-HR" sz="1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hr-HR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keramičar-oblagač, monter suhe gradnje</a:t>
                      </a:r>
                    </a:p>
                    <a:p>
                      <a:pPr algn="ctr"/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817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9859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41217" y="23646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hr-HR" b="1" dirty="0" smtClean="0">
                <a:latin typeface="Arial" panose="020B0604020202020204" pitchFamily="34" charset="0"/>
                <a:cs typeface="Arial" panose="020B0604020202020204" pitchFamily="34" charset="0"/>
              </a:rPr>
              <a:t>Deficitarna zanimanja na našem području</a:t>
            </a:r>
            <a:endParaRPr lang="hr-H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394854" y="2409680"/>
            <a:ext cx="5181600" cy="4351338"/>
          </a:xfrm>
        </p:spPr>
        <p:txBody>
          <a:bodyPr>
            <a:normAutofit fontScale="85000" lnSpcReduction="10000"/>
          </a:bodyPr>
          <a:lstStyle/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zidar/zidarica</a:t>
            </a:r>
          </a:p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tesar/</a:t>
            </a:r>
            <a:r>
              <a:rPr lang="hr-H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tesarica</a:t>
            </a:r>
            <a:endParaRPr lang="hr-H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vozač motornog vozila/vozačica motornog vozila</a:t>
            </a:r>
          </a:p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mesar/mesarica</a:t>
            </a:r>
          </a:p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pekar/pekarica</a:t>
            </a:r>
          </a:p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keramičar-oblagač/keramičarka-</a:t>
            </a:r>
            <a:r>
              <a:rPr lang="hr-H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oblagačica</a:t>
            </a:r>
            <a:endParaRPr lang="hr-H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fasader/fasaderka</a:t>
            </a:r>
          </a:p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vodoinstalater/</a:t>
            </a:r>
            <a:r>
              <a:rPr lang="hr-H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vodoinstalaterka</a:t>
            </a:r>
            <a:endParaRPr lang="hr-H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elektroinstalater/elektroinstalaterka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096000" y="2409680"/>
            <a:ext cx="5382491" cy="4351338"/>
          </a:xfrm>
        </p:spPr>
        <p:txBody>
          <a:bodyPr>
            <a:normAutofit fontScale="85000" lnSpcReduction="10000"/>
          </a:bodyPr>
          <a:lstStyle/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soboslikar i ličilac/soboslikarica i </a:t>
            </a:r>
            <a:r>
              <a:rPr lang="hr-H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ličiteljica</a:t>
            </a:r>
            <a:endParaRPr lang="hr-H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obućar/obućarka</a:t>
            </a:r>
          </a:p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šivač/šivačica</a:t>
            </a:r>
          </a:p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armirač/</a:t>
            </a:r>
            <a:r>
              <a:rPr lang="hr-H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armiračica</a:t>
            </a:r>
            <a:endParaRPr lang="hr-H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instalater/instalaterka grijanja i klimatizacije</a:t>
            </a:r>
          </a:p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monter/</a:t>
            </a:r>
            <a:r>
              <a:rPr lang="hr-H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monterka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 suhe gradnje*</a:t>
            </a:r>
          </a:p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bravar/bravarica</a:t>
            </a:r>
          </a:p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stolar/</a:t>
            </a:r>
            <a:r>
              <a:rPr lang="hr-H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stolarica</a:t>
            </a:r>
            <a:endParaRPr lang="hr-H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zavarivač/zavarivačica</a:t>
            </a:r>
          </a:p>
          <a:p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kstniOkvir 4"/>
          <p:cNvSpPr txBox="1"/>
          <p:nvPr/>
        </p:nvSpPr>
        <p:spPr>
          <a:xfrm>
            <a:off x="1163781" y="1690688"/>
            <a:ext cx="9670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DVOGODIŠNJI ILI TROGODIŠNJI SREDNJOŠKOLSKI PROGRAM</a:t>
            </a:r>
            <a:endParaRPr lang="hr-H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041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1673" y="365125"/>
            <a:ext cx="5950527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Deficitarna zanimanja na našem području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360218" y="2019589"/>
            <a:ext cx="5521036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hr-HR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ČETVEROGODIŠNJI ILI PETOGODIŠNJI SREDNJOŠKOLSKI PROGRAM </a:t>
            </a:r>
          </a:p>
          <a:p>
            <a:pPr marL="0" indent="0">
              <a:buNone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26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hr-H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edicinska </a:t>
            </a:r>
            <a:r>
              <a:rPr lang="hr-HR" sz="2600" dirty="0">
                <a:latin typeface="Arial" panose="020B0604020202020204" pitchFamily="34" charset="0"/>
                <a:cs typeface="Arial" panose="020B0604020202020204" pitchFamily="34" charset="0"/>
              </a:rPr>
              <a:t>sestra / medicinski tehničar opće </a:t>
            </a:r>
            <a:r>
              <a:rPr lang="hr-H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njege</a:t>
            </a:r>
            <a:endParaRPr lang="hr-HR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26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hr-H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rađevinski </a:t>
            </a:r>
            <a:r>
              <a:rPr lang="hr-HR" sz="2600" dirty="0">
                <a:latin typeface="Arial" panose="020B0604020202020204" pitchFamily="34" charset="0"/>
                <a:cs typeface="Arial" panose="020B0604020202020204" pitchFamily="34" charset="0"/>
              </a:rPr>
              <a:t>tehničar / građevinska </a:t>
            </a:r>
            <a:r>
              <a:rPr lang="hr-H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tehničarka</a:t>
            </a:r>
            <a:endParaRPr lang="hr-HR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504708" y="1077479"/>
            <a:ext cx="5299364" cy="5030211"/>
          </a:xfrm>
          <a:solidFill>
            <a:schemeClr val="bg2">
              <a:lumMod val="90000"/>
            </a:schemeClr>
          </a:solid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hr-HR" b="1" dirty="0" smtClean="0">
                <a:latin typeface="Arial" panose="020B0604020202020204" pitchFamily="34" charset="0"/>
                <a:cs typeface="Arial" panose="020B0604020202020204" pitchFamily="34" charset="0"/>
              </a:rPr>
              <a:t>rogrami čije kvote treba smanjiti:</a:t>
            </a:r>
          </a:p>
          <a:p>
            <a:pPr marL="0" indent="0">
              <a:buNone/>
            </a:pPr>
            <a:endParaRPr lang="hr-H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frizer/frizerka</a:t>
            </a:r>
          </a:p>
          <a:p>
            <a:pPr>
              <a:lnSpc>
                <a:spcPct val="110000"/>
              </a:lnSpc>
            </a:pP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prodavač/prodavačica</a:t>
            </a:r>
          </a:p>
          <a:p>
            <a:pPr>
              <a:lnSpc>
                <a:spcPct val="110000"/>
              </a:lnSpc>
            </a:pP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ekonomist/ekonomistica</a:t>
            </a:r>
          </a:p>
          <a:p>
            <a:pPr>
              <a:lnSpc>
                <a:spcPct val="110000"/>
              </a:lnSpc>
            </a:pP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upravni referent / upravna referentica</a:t>
            </a:r>
          </a:p>
          <a:p>
            <a:pPr>
              <a:lnSpc>
                <a:spcPct val="110000"/>
              </a:lnSpc>
            </a:pP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poljoprivredni tehničar / poljoprivredna tehničarka</a:t>
            </a:r>
          </a:p>
          <a:p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0931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latin typeface="Arial" panose="020B0604020202020204" pitchFamily="34" charset="0"/>
                <a:cs typeface="Arial" panose="020B0604020202020204" pitchFamily="34" charset="0"/>
              </a:rPr>
              <a:t>Koji su moji interesi?</a:t>
            </a:r>
            <a:endParaRPr lang="hr-H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pitnik interesa 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i kompetencija </a:t>
            </a:r>
            <a:endParaRPr lang="hr-H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e-usmjeravanje.hzz.hr/predanketa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4175" y="3286125"/>
            <a:ext cx="6343650" cy="3571875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3323" y="1690688"/>
            <a:ext cx="2157808" cy="2682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0774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Korisni izvori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e-Usmjeravanje: 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https://e-usmjeravanje.hzz.hr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</a:t>
            </a:r>
            <a:endParaRPr lang="hr-H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CISOK: 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https://cisok.hr/centri/cisok-centar-vukovar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/</a:t>
            </a:r>
            <a:endParaRPr lang="hr-H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Pravilnik o elementima i kriterijima za izbor kandidata za upis u I. razred 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srednje škole: 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narodne-novine.nn.hr/clanci/sluzbeni/2015_05_49_981.html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994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slov 12"/>
          <p:cNvSpPr>
            <a:spLocks noGrp="1"/>
          </p:cNvSpPr>
          <p:nvPr>
            <p:ph type="title"/>
          </p:nvPr>
        </p:nvSpPr>
        <p:spPr>
          <a:xfrm>
            <a:off x="525379" y="500062"/>
            <a:ext cx="10515600" cy="1325563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hr-HR" b="1" dirty="0" smtClean="0">
                <a:latin typeface="Arial" panose="020B0604020202020204" pitchFamily="34" charset="0"/>
                <a:cs typeface="Arial" panose="020B0604020202020204" pitchFamily="34" charset="0"/>
              </a:rPr>
              <a:t>ŠTO VAS OČEKUJE PRIJE ODLASKA U SREDNJU ŠKOLU?</a:t>
            </a:r>
            <a:endParaRPr lang="hr-H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zervirano mjesto za sadržaj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nacionalni ispiti</a:t>
            </a:r>
          </a:p>
          <a:p>
            <a:pPr lvl="0" rtl="0"/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bilazak srednjih škola </a:t>
            </a:r>
          </a:p>
          <a:p>
            <a:pPr lvl="0" rtl="0"/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provedba online upisa u srednju školu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416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latin typeface="Arial" panose="020B0604020202020204" pitchFamily="34" charset="0"/>
                <a:cs typeface="Arial" panose="020B0604020202020204" pitchFamily="34" charset="0"/>
              </a:rPr>
              <a:t>NACIONALNI </a:t>
            </a:r>
            <a:r>
              <a:rPr lang="hr-HR" b="1" dirty="0" smtClean="0">
                <a:latin typeface="Arial" panose="020B0604020202020204" pitchFamily="34" charset="0"/>
                <a:cs typeface="Arial" panose="020B0604020202020204" pitchFamily="34" charset="0"/>
              </a:rPr>
              <a:t>ISPITI 2024./2025.</a:t>
            </a:r>
            <a:endParaRPr lang="hr-H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Rezervirano mjesto sadržaja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318" y="1981200"/>
            <a:ext cx="12174682" cy="3893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134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9336" y="154321"/>
            <a:ext cx="10515600" cy="1325563"/>
          </a:xfrm>
        </p:spPr>
        <p:txBody>
          <a:bodyPr/>
          <a:lstStyle/>
          <a:p>
            <a:r>
              <a:rPr lang="hr-HR" b="1" dirty="0" smtClean="0">
                <a:latin typeface="Arial" panose="020B0604020202020204" pitchFamily="34" charset="0"/>
                <a:cs typeface="Arial" panose="020B0604020202020204" pitchFamily="34" charset="0"/>
              </a:rPr>
              <a:t>UPIS U SREDNJU ŠKOLU</a:t>
            </a:r>
            <a:endParaRPr lang="hr-H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68967" y="1262319"/>
            <a:ext cx="11550316" cy="4697079"/>
          </a:xfrm>
        </p:spPr>
        <p:txBody>
          <a:bodyPr/>
          <a:lstStyle/>
          <a:p>
            <a: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kandidati </a:t>
            </a:r>
            <a:r>
              <a:rPr lang="hr-HR" altLang="sr-Latn-RS" dirty="0">
                <a:latin typeface="Arial" panose="020B0604020202020204" pitchFamily="34" charset="0"/>
                <a:cs typeface="Arial" panose="020B0604020202020204" pitchFamily="34" charset="0"/>
              </a:rPr>
              <a:t>za upis u SŠ upisuju se putem mrežne stranice  </a:t>
            </a:r>
            <a:r>
              <a:rPr lang="hr-HR" altLang="sr-Latn-R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NISPUSŠ</a:t>
            </a:r>
            <a:r>
              <a:rPr lang="hr-HR" altLang="sr-Latn-R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sr-Latn-R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hr-HR" altLang="sr-Latn-RS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hr-HR" altLang="sr-Latn-RS" sz="1800" b="1" dirty="0">
                <a:latin typeface="Arial" panose="020B0604020202020204" pitchFamily="34" charset="0"/>
                <a:cs typeface="Arial" panose="020B0604020202020204" pitchFamily="34" charset="0"/>
              </a:rPr>
              <a:t>NACIONALNI  INFORMACIJSKI</a:t>
            </a:r>
            <a:r>
              <a:rPr lang="hr-HR" altLang="sr-Latn-R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sr-Latn-RS" sz="1800" b="1" dirty="0">
                <a:latin typeface="Arial" panose="020B0604020202020204" pitchFamily="34" charset="0"/>
                <a:cs typeface="Arial" panose="020B0604020202020204" pitchFamily="34" charset="0"/>
              </a:rPr>
              <a:t> SUSTAV  PRIJAVA I UPISA  U  SREDNJE ŠKOLE</a:t>
            </a:r>
            <a:r>
              <a:rPr lang="hr-HR" altLang="sr-Latn-RS" sz="1800" b="1" dirty="0">
                <a:cs typeface="Times New Roman" panose="02020603050405020304" pitchFamily="18" charset="0"/>
              </a:rPr>
              <a:t> </a:t>
            </a:r>
            <a:endParaRPr lang="hr-HR" altLang="sr-Latn-RS" sz="1800" b="1" dirty="0" smtClean="0"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2"/>
              </a:rPr>
              <a:t>https://</a:t>
            </a:r>
            <a:r>
              <a:rPr lang="en-US" u="sng" dirty="0" smtClean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2"/>
              </a:rPr>
              <a:t>srednje.e-upisi.hr</a:t>
            </a:r>
            <a:endParaRPr lang="hr-H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upis u I. razred srednje škole prijavljenom kandidatu vrednuju se </a:t>
            </a:r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zajednički, dodatan i poseban </a:t>
            </a:r>
            <a:r>
              <a:rPr lang="hr-HR" b="1" dirty="0" smtClean="0">
                <a:latin typeface="Arial" panose="020B0604020202020204" pitchFamily="34" charset="0"/>
                <a:cs typeface="Arial" panose="020B0604020202020204" pitchFamily="34" charset="0"/>
              </a:rPr>
              <a:t>element</a:t>
            </a:r>
          </a:p>
          <a:p>
            <a:endParaRPr lang="hr-H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ravokutnik 4" title="Group A tasks"/>
          <p:cNvSpPr/>
          <p:nvPr/>
        </p:nvSpPr>
        <p:spPr>
          <a:xfrm>
            <a:off x="509336" y="3727717"/>
            <a:ext cx="2847475" cy="887566"/>
          </a:xfrm>
          <a:prstGeom prst="rect">
            <a:avLst/>
          </a:prstGeom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ZAJEDNIČKI ELEMENT</a:t>
            </a:r>
            <a:endParaRPr lang="hr-H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Pravokutnik 6" title="Group A tasks"/>
          <p:cNvSpPr/>
          <p:nvPr/>
        </p:nvSpPr>
        <p:spPr>
          <a:xfrm>
            <a:off x="4343398" y="3727717"/>
            <a:ext cx="2847475" cy="887566"/>
          </a:xfrm>
          <a:prstGeom prst="rect">
            <a:avLst/>
          </a:prstGeom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DODATNI ELEMENT</a:t>
            </a:r>
            <a:endParaRPr lang="hr-H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Pravokutnik 7" title="Group A tasks"/>
          <p:cNvSpPr/>
          <p:nvPr/>
        </p:nvSpPr>
        <p:spPr>
          <a:xfrm>
            <a:off x="8213552" y="3718768"/>
            <a:ext cx="2847475" cy="887566"/>
          </a:xfrm>
          <a:prstGeom prst="rect">
            <a:avLst/>
          </a:prstGeom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POSEBAN ELEMENT</a:t>
            </a:r>
            <a:endParaRPr lang="hr-H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trelica dolje 8"/>
          <p:cNvSpPr/>
          <p:nvPr/>
        </p:nvSpPr>
        <p:spPr>
          <a:xfrm>
            <a:off x="1728536" y="4636936"/>
            <a:ext cx="409074" cy="649705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205538" y="5380886"/>
            <a:ext cx="34550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prosjek svih zaključnih ocjena 5.-8. razreda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hr-HR" sz="24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max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20 bodova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kstniOkvir 10"/>
          <p:cNvSpPr txBox="1"/>
          <p:nvPr/>
        </p:nvSpPr>
        <p:spPr>
          <a:xfrm>
            <a:off x="4036343" y="5416510"/>
            <a:ext cx="35312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posobnosti, darovitosti i znanja kandidata</a:t>
            </a: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trelica dolje 11"/>
          <p:cNvSpPr/>
          <p:nvPr/>
        </p:nvSpPr>
        <p:spPr>
          <a:xfrm>
            <a:off x="5562598" y="4615283"/>
            <a:ext cx="409074" cy="649705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3" name="TekstniOkvir 12"/>
          <p:cNvSpPr txBox="1"/>
          <p:nvPr/>
        </p:nvSpPr>
        <p:spPr>
          <a:xfrm>
            <a:off x="7903244" y="5416510"/>
            <a:ext cx="4130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dravstvene teškoće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težani životni uvjeti</a:t>
            </a:r>
          </a:p>
        </p:txBody>
      </p:sp>
      <p:sp>
        <p:nvSpPr>
          <p:cNvPr id="14" name="Strelica dolje 13"/>
          <p:cNvSpPr/>
          <p:nvPr/>
        </p:nvSpPr>
        <p:spPr>
          <a:xfrm>
            <a:off x="9559590" y="4605005"/>
            <a:ext cx="409074" cy="649705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515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919665" y="133503"/>
            <a:ext cx="5863389" cy="1325563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hr-HR" b="1" dirty="0" smtClean="0">
                <a:latin typeface="Arial" panose="020B0604020202020204" pitchFamily="34" charset="0"/>
                <a:cs typeface="Arial" panose="020B0604020202020204" pitchFamily="34" charset="0"/>
              </a:rPr>
              <a:t>ZAJEDNIČKI ELEMENT</a:t>
            </a:r>
            <a:endParaRPr lang="hr-H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trelica dolje 3"/>
          <p:cNvSpPr/>
          <p:nvPr/>
        </p:nvSpPr>
        <p:spPr>
          <a:xfrm rot="2260982">
            <a:off x="3010632" y="1460588"/>
            <a:ext cx="601579" cy="1287379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Strelica dolje 4"/>
          <p:cNvSpPr/>
          <p:nvPr/>
        </p:nvSpPr>
        <p:spPr>
          <a:xfrm rot="19261742">
            <a:off x="7956884" y="1456919"/>
            <a:ext cx="601579" cy="1287379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Pravokutnik 5"/>
          <p:cNvSpPr/>
          <p:nvPr/>
        </p:nvSpPr>
        <p:spPr>
          <a:xfrm>
            <a:off x="553450" y="2700906"/>
            <a:ext cx="4331369" cy="92018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STRUKOVNE I OBRTNIČKE ŠKOLE (u trajanju od najmanje 3 godine)</a:t>
            </a:r>
            <a:endParaRPr lang="hr-HR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Pravokutnik 6"/>
          <p:cNvSpPr/>
          <p:nvPr/>
        </p:nvSpPr>
        <p:spPr>
          <a:xfrm>
            <a:off x="6645441" y="2706697"/>
            <a:ext cx="4816643" cy="92018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GIMNAZIJE I ČETVEROGODIŠNJE/PETOGODIŠNJE STRUKOVNE ŠKOLE</a:t>
            </a:r>
            <a:endParaRPr lang="hr-HR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Pravokutnik 7"/>
          <p:cNvSpPr/>
          <p:nvPr/>
        </p:nvSpPr>
        <p:spPr>
          <a:xfrm>
            <a:off x="300788" y="3717756"/>
            <a:ext cx="4836695" cy="27672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endParaRPr lang="hr-HR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hr-H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prosjek svih zaključnih ocjena 5.-8. razreda</a:t>
            </a:r>
          </a:p>
          <a:p>
            <a:pPr marL="342900" indent="-342900">
              <a:buAutoNum type="arabicPeriod"/>
            </a:pPr>
            <a:r>
              <a:rPr lang="hr-HR" sz="2000" u="sng" dirty="0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zaključne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  </a:t>
            </a:r>
            <a:r>
              <a:rPr lang="en-US" sz="2000" u="sng" dirty="0" err="1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oc</a:t>
            </a:r>
            <a:r>
              <a:rPr lang="hr-HR" sz="2000" u="sng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j</a:t>
            </a:r>
            <a:r>
              <a:rPr lang="en-US" sz="2000" u="sng" dirty="0" err="1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ene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  </a:t>
            </a:r>
            <a:r>
              <a:rPr lang="hr-HR" sz="2000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u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7. </a:t>
            </a:r>
            <a:r>
              <a:rPr lang="hr-HR" sz="2000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 </a:t>
            </a:r>
            <a:r>
              <a:rPr lang="hr-HR" sz="2000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8. r</a:t>
            </a:r>
            <a:r>
              <a:rPr lang="hr-HR" sz="2000" dirty="0" err="1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azredu</a:t>
            </a:r>
            <a:r>
              <a:rPr lang="hr-HR" sz="2000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hr-HR" sz="2000" dirty="0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iz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 </a:t>
            </a:r>
            <a:r>
              <a:rPr lang="hr-HR" sz="2000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h</a:t>
            </a:r>
            <a:r>
              <a:rPr lang="en-US" sz="2000" dirty="0" err="1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rvatskog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 </a:t>
            </a:r>
            <a:r>
              <a:rPr lang="hr-HR" sz="2000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jezika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,</a:t>
            </a:r>
            <a:r>
              <a:rPr lang="hr-HR" sz="2000" dirty="0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m</a:t>
            </a:r>
            <a:r>
              <a:rPr lang="en-US" sz="2000" dirty="0" err="1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atematike</a:t>
            </a:r>
            <a:r>
              <a:rPr lang="hr-HR" sz="2000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 </a:t>
            </a:r>
            <a:r>
              <a:rPr lang="hr-HR" sz="2000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prvog</a:t>
            </a:r>
            <a:r>
              <a:rPr lang="hr-HR" sz="2000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stranog</a:t>
            </a:r>
            <a:r>
              <a:rPr lang="hr-HR" sz="2000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 </a:t>
            </a:r>
            <a:r>
              <a:rPr lang="en-US" sz="2000" dirty="0" err="1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jezika</a:t>
            </a:r>
            <a:endParaRPr lang="hr-HR" sz="2000" dirty="0" smtClean="0">
              <a:solidFill>
                <a:schemeClr val="tx1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endParaRPr lang="hr-HR" sz="2000" u="sng" dirty="0">
              <a:solidFill>
                <a:schemeClr val="tx1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SzPct val="100000"/>
              <a:defRPr/>
            </a:pPr>
            <a:endParaRPr lang="hr-HR" sz="2000" dirty="0">
              <a:solidFill>
                <a:schemeClr val="tx1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SzPct val="100000"/>
              <a:defRPr/>
            </a:pPr>
            <a:r>
              <a:rPr lang="hr-HR" sz="2000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Na takav je način moguće </a:t>
            </a:r>
            <a:r>
              <a:rPr lang="hr-HR" sz="2000" dirty="0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ostvariti </a:t>
            </a:r>
            <a:r>
              <a:rPr lang="hr-HR" sz="2000" b="1" u="sng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najviše 50   bodova.</a:t>
            </a:r>
            <a:endParaRPr lang="en-US" sz="2000" b="1" u="sng" dirty="0">
              <a:solidFill>
                <a:schemeClr val="tx1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285750" indent="-285750" algn="ctr">
              <a:buFontTx/>
              <a:buChar char="-"/>
            </a:pPr>
            <a:endParaRPr lang="hr-HR" dirty="0" smtClean="0"/>
          </a:p>
          <a:p>
            <a:pPr marL="285750" indent="-285750" algn="ctr">
              <a:buFontTx/>
              <a:buChar char="-"/>
            </a:pPr>
            <a:endParaRPr lang="hr-HR" dirty="0"/>
          </a:p>
        </p:txBody>
      </p:sp>
      <p:sp>
        <p:nvSpPr>
          <p:cNvPr id="9" name="Pravokutnik 8"/>
          <p:cNvSpPr/>
          <p:nvPr/>
        </p:nvSpPr>
        <p:spPr>
          <a:xfrm>
            <a:off x="6160168" y="3717756"/>
            <a:ext cx="5787190" cy="27672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endParaRPr lang="hr-HR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hr-H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prosjek svih zaključnih ocjena 5.-8. razreda</a:t>
            </a:r>
          </a:p>
          <a:p>
            <a:pPr marL="342900" indent="-342900">
              <a:buAutoNum type="arabicPeriod"/>
            </a:pPr>
            <a:r>
              <a:rPr lang="hr-HR" dirty="0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zaključne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  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oc</a:t>
            </a:r>
            <a:r>
              <a:rPr lang="hr-HR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j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ene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  </a:t>
            </a:r>
            <a:r>
              <a:rPr lang="hr-HR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u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7. </a:t>
            </a:r>
            <a:r>
              <a:rPr lang="hr-HR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 </a:t>
            </a:r>
            <a:r>
              <a:rPr lang="hr-HR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8. r</a:t>
            </a:r>
            <a:r>
              <a:rPr lang="hr-HR" dirty="0" err="1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azred</a:t>
            </a:r>
            <a:r>
              <a:rPr lang="hr-HR" dirty="0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iz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 </a:t>
            </a:r>
            <a:r>
              <a:rPr lang="hr-HR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h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rvatskog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 </a:t>
            </a:r>
            <a:r>
              <a:rPr lang="hr-HR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jezika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,</a:t>
            </a:r>
            <a:r>
              <a:rPr lang="hr-HR" dirty="0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m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atematike</a:t>
            </a:r>
            <a:r>
              <a:rPr lang="hr-HR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 </a:t>
            </a:r>
            <a:r>
              <a:rPr lang="hr-HR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prvog</a:t>
            </a:r>
            <a:r>
              <a:rPr lang="hr-HR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stranog</a:t>
            </a:r>
            <a:r>
              <a:rPr lang="hr-HR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 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jezika</a:t>
            </a:r>
            <a:endParaRPr lang="hr-HR" dirty="0" smtClean="0">
              <a:solidFill>
                <a:schemeClr val="tx1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r>
              <a:rPr lang="hr-HR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3. </a:t>
            </a:r>
            <a:r>
              <a:rPr lang="hr-HR" dirty="0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tri</a:t>
            </a:r>
            <a:r>
              <a:rPr lang="hr-HR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 nastavna predmeta  </a:t>
            </a:r>
            <a:r>
              <a:rPr lang="hr-HR" dirty="0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važna za</a:t>
            </a:r>
            <a:r>
              <a:rPr lang="hr-HR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 pojedini  obrazovni program (dva odredilo </a:t>
            </a:r>
            <a:r>
              <a:rPr lang="hr-HR" dirty="0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MZO, </a:t>
            </a:r>
            <a:r>
              <a:rPr lang="hr-HR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a treći </a:t>
            </a:r>
            <a:r>
              <a:rPr lang="hr-HR" dirty="0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škola)</a:t>
            </a:r>
            <a:endParaRPr lang="hr-HR" dirty="0">
              <a:solidFill>
                <a:schemeClr val="tx1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SzPct val="100000"/>
              <a:defRPr/>
            </a:pPr>
            <a:endParaRPr lang="hr-HR" sz="2000" dirty="0">
              <a:solidFill>
                <a:schemeClr val="tx1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SzPct val="100000"/>
              <a:defRPr/>
            </a:pPr>
            <a:r>
              <a:rPr lang="hr-HR" sz="2000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Na takav je način moguće </a:t>
            </a:r>
            <a:r>
              <a:rPr lang="hr-HR" sz="2000" dirty="0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ostvariti </a:t>
            </a:r>
            <a:r>
              <a:rPr lang="hr-HR" sz="2000" b="1" u="sng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najviše 8</a:t>
            </a:r>
            <a:r>
              <a:rPr lang="hr-HR" sz="2000" b="1" u="sng" dirty="0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0   </a:t>
            </a:r>
            <a:r>
              <a:rPr lang="hr-HR" sz="2000" b="1" u="sng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bodova.</a:t>
            </a:r>
            <a:endParaRPr lang="en-US" sz="2000" b="1" u="sng" dirty="0">
              <a:solidFill>
                <a:schemeClr val="tx1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285750" indent="-285750" algn="ctr">
              <a:buFontTx/>
              <a:buChar char="-"/>
            </a:pPr>
            <a:endParaRPr lang="hr-HR" dirty="0" smtClean="0"/>
          </a:p>
          <a:p>
            <a:pPr marL="285750" indent="-285750" algn="ctr">
              <a:buFontTx/>
              <a:buChar char="-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54983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89563" y="226579"/>
            <a:ext cx="5645727" cy="1325563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r>
              <a:rPr lang="hr-HR" b="1" dirty="0" smtClean="0">
                <a:latin typeface="Arial" panose="020B0604020202020204" pitchFamily="34" charset="0"/>
                <a:cs typeface="Arial" panose="020B0604020202020204" pitchFamily="34" charset="0"/>
              </a:rPr>
              <a:t>DODATNI ELEMENT</a:t>
            </a:r>
            <a:endParaRPr lang="hr-H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71055" y="1825625"/>
            <a:ext cx="10882745" cy="4351338"/>
          </a:xfrm>
        </p:spPr>
        <p:txBody>
          <a:bodyPr>
            <a:normAutofit/>
          </a:bodyPr>
          <a:lstStyle/>
          <a:p>
            <a:pPr fontAlgn="base"/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posobnosti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, darovitosti i znanja kandidata dokazuju se i vrednuju:</a:t>
            </a:r>
          </a:p>
          <a:p>
            <a:pPr marL="0" indent="0" fontAlgn="base">
              <a:buNone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– na osnovi provjere (ispitivanja) posebnih znanja, vještina, sposobnosti i darovitosti;</a:t>
            </a:r>
          </a:p>
          <a:p>
            <a:pPr marL="0" indent="0" fontAlgn="base">
              <a:buNone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– na osnovi rezultata postignutih na natjecanjima u znanju;</a:t>
            </a:r>
          </a:p>
          <a:p>
            <a:pPr marL="0" indent="0" fontAlgn="base">
              <a:buNone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– na osnovi rezultata postignutih na natjecanjima školskih sportskih 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društava</a:t>
            </a:r>
          </a:p>
          <a:p>
            <a:pPr marL="0" indent="0" fontAlgn="base">
              <a:buNone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base">
              <a:buNone/>
            </a:pP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hr-HR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provjera posebnih znanja 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(HJ, MAT, EJ + 3 nastavna predmeta (2 propisalo MZO + 1 odabire škola) – </a:t>
            </a:r>
            <a:r>
              <a:rPr lang="hr-HR" b="1" dirty="0" smtClean="0">
                <a:latin typeface="Arial" panose="020B0604020202020204" pitchFamily="34" charset="0"/>
                <a:cs typeface="Arial" panose="020B0604020202020204" pitchFamily="34" charset="0"/>
              </a:rPr>
              <a:t>10 bodova</a:t>
            </a:r>
            <a:endParaRPr lang="hr-H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36284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93964" y="1825625"/>
            <a:ext cx="11790218" cy="456132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hr-HR" altLang="sr-Latn-RS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programi </a:t>
            </a:r>
            <a:r>
              <a:rPr lang="hr-HR" altLang="sr-Latn-RS" b="1" dirty="0">
                <a:latin typeface="Arial" panose="020B0604020202020204" pitchFamily="34" charset="0"/>
                <a:cs typeface="Arial" panose="020B0604020202020204" pitchFamily="34" charset="0"/>
              </a:rPr>
              <a:t>likovne umjetnosti i dizajna </a:t>
            </a:r>
            <a:r>
              <a:rPr lang="hr-HR" altLang="sr-Latn-RS" dirty="0">
                <a:latin typeface="Arial" panose="020B0604020202020204" pitchFamily="34" charset="0"/>
                <a:cs typeface="Arial" panose="020B0604020202020204" pitchFamily="34" charset="0"/>
              </a:rPr>
              <a:t>– provjera darovitosti za likovno izražavanje; 120 bodova (minimalno 70</a:t>
            </a:r>
            <a: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  <a:defRPr/>
            </a:pPr>
            <a:endParaRPr lang="hr-HR" alt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hr-HR" altLang="sr-Latn-RS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programi </a:t>
            </a:r>
            <a:r>
              <a:rPr lang="hr-HR" altLang="sr-Latn-RS" b="1" dirty="0">
                <a:latin typeface="Arial" panose="020B0604020202020204" pitchFamily="34" charset="0"/>
                <a:cs typeface="Arial" panose="020B0604020202020204" pitchFamily="34" charset="0"/>
              </a:rPr>
              <a:t>glazbene umjetnosti </a:t>
            </a:r>
            <a:r>
              <a:rPr lang="hr-HR" altLang="sr-Latn-RS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učeniku </a:t>
            </a:r>
            <a:r>
              <a:rPr lang="hr-HR" altLang="sr-Latn-RS" dirty="0">
                <a:latin typeface="Arial" panose="020B0604020202020204" pitchFamily="34" charset="0"/>
                <a:cs typeface="Arial" panose="020B0604020202020204" pitchFamily="34" charset="0"/>
              </a:rPr>
              <a:t>koji je završio osnovno glazbeno obrazovanje ili drugi pripremni razred srednje glazbene škole za upis vrednuju </a:t>
            </a:r>
            <a: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se:</a:t>
            </a:r>
          </a:p>
          <a:p>
            <a:pPr marL="0" indent="0" algn="ctr">
              <a:buNone/>
              <a:defRPr/>
            </a:pPr>
            <a:r>
              <a:rPr lang="hr-HR" altLang="sr-Latn-RS" i="1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hr-HR" altLang="sr-Latn-RS" i="1" dirty="0" smtClean="0">
                <a:latin typeface="Arial" panose="020B0604020202020204" pitchFamily="34" charset="0"/>
                <a:cs typeface="Arial" panose="020B0604020202020204" pitchFamily="34" charset="0"/>
              </a:rPr>
              <a:t>ajednički i dodatni element vrednovanja + opći </a:t>
            </a:r>
            <a:r>
              <a:rPr lang="hr-HR" altLang="sr-Latn-RS" i="1" dirty="0">
                <a:latin typeface="Arial" panose="020B0604020202020204" pitchFamily="34" charset="0"/>
                <a:cs typeface="Arial" panose="020B0604020202020204" pitchFamily="34" charset="0"/>
              </a:rPr>
              <a:t>uspjeh iz 5. i 6. r. glazbene škole ili 2 razreda pripremnog </a:t>
            </a:r>
            <a:r>
              <a:rPr lang="hr-HR" altLang="sr-Latn-RS" i="1" dirty="0" smtClean="0">
                <a:latin typeface="Arial" panose="020B0604020202020204" pitchFamily="34" charset="0"/>
                <a:cs typeface="Arial" panose="020B0604020202020204" pitchFamily="34" charset="0"/>
              </a:rPr>
              <a:t>obrazovanja + rezultati </a:t>
            </a:r>
            <a:r>
              <a:rPr lang="hr-HR" altLang="sr-Latn-RS" i="1" dirty="0">
                <a:latin typeface="Arial" panose="020B0604020202020204" pitchFamily="34" charset="0"/>
                <a:cs typeface="Arial" panose="020B0604020202020204" pitchFamily="34" charset="0"/>
              </a:rPr>
              <a:t>prijemnog </a:t>
            </a:r>
            <a:r>
              <a:rPr lang="hr-HR" altLang="sr-Latn-RS" i="1" dirty="0" smtClean="0">
                <a:latin typeface="Arial" panose="020B0604020202020204" pitchFamily="34" charset="0"/>
                <a:cs typeface="Arial" panose="020B0604020202020204" pitchFamily="34" charset="0"/>
              </a:rPr>
              <a:t>ispita</a:t>
            </a:r>
          </a:p>
          <a:p>
            <a:pPr marL="0" indent="0">
              <a:buNone/>
              <a:defRPr/>
            </a:pPr>
            <a:endParaRPr lang="hr-HR" altLang="sr-Latn-R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hr-HR" b="1" dirty="0" smtClean="0">
                <a:latin typeface="Arial" panose="020B0604020202020204" pitchFamily="34" charset="0"/>
                <a:cs typeface="Arial" panose="020B0604020202020204" pitchFamily="34" charset="0"/>
              </a:rPr>
              <a:t>razredni odjeli za sportaše 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– pravo upisa ima 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kandidat koji je uvršten na rang-listu određenoga nacionalnoga sportskoga 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saveza</a:t>
            </a:r>
          </a:p>
          <a:p>
            <a:pPr marL="0" indent="0" algn="ctr">
              <a:buNone/>
              <a:defRPr/>
            </a:pPr>
            <a:r>
              <a:rPr lang="hr-HR" altLang="sr-Latn-RS" i="1" dirty="0">
                <a:latin typeface="Arial" panose="020B0604020202020204" pitchFamily="34" charset="0"/>
                <a:cs typeface="Arial" panose="020B0604020202020204" pitchFamily="34" charset="0"/>
              </a:rPr>
              <a:t>kriterij sportske uspješnosti (prema određenoj formuli</a:t>
            </a:r>
            <a:r>
              <a:rPr lang="hr-HR" altLang="sr-Latn-RS" i="1" dirty="0" smtClean="0">
                <a:latin typeface="Arial" panose="020B0604020202020204" pitchFamily="34" charset="0"/>
                <a:cs typeface="Arial" panose="020B0604020202020204" pitchFamily="34" charset="0"/>
              </a:rPr>
              <a:t>) + uspjeh </a:t>
            </a:r>
            <a:r>
              <a:rPr lang="hr-HR" altLang="sr-Latn-RS" i="1" dirty="0">
                <a:latin typeface="Arial" panose="020B0604020202020204" pitchFamily="34" charset="0"/>
                <a:cs typeface="Arial" panose="020B0604020202020204" pitchFamily="34" charset="0"/>
              </a:rPr>
              <a:t>(160 bodova ukupno)</a:t>
            </a:r>
            <a:endParaRPr lang="hr-HR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3293918" y="254289"/>
            <a:ext cx="5604164" cy="1325563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r>
              <a:rPr lang="hr-HR" b="1" dirty="0" smtClean="0">
                <a:latin typeface="Arial" panose="020B0604020202020204" pitchFamily="34" charset="0"/>
                <a:cs typeface="Arial" panose="020B0604020202020204" pitchFamily="34" charset="0"/>
              </a:rPr>
              <a:t>DODATNI ELEMENT</a:t>
            </a:r>
            <a:endParaRPr lang="hr-H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187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858982"/>
            <a:ext cx="10515600" cy="5317981"/>
          </a:xfrm>
        </p:spPr>
        <p:txBody>
          <a:bodyPr>
            <a:normAutofit lnSpcReduction="10000"/>
          </a:bodyPr>
          <a:lstStyle/>
          <a:p>
            <a:pPr marL="274320" indent="-274320" algn="ctr">
              <a:buClr>
                <a:schemeClr val="accent3"/>
              </a:buClr>
              <a:buNone/>
              <a:defRPr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Pravo na </a:t>
            </a:r>
            <a:r>
              <a:rPr lang="hr-HR" b="1" u="sng" dirty="0">
                <a:latin typeface="Arial" panose="020B0604020202020204" pitchFamily="34" charset="0"/>
                <a:cs typeface="Arial" panose="020B0604020202020204" pitchFamily="34" charset="0"/>
              </a:rPr>
              <a:t>IZRAVAN UPIS ILI DODATNE BODOVE 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ostvaruju kandidati na osnovi rezultata koje su postigli na 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državnim 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natjecanjima iz: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3"/>
              </a:buClr>
              <a:defRPr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HJ, MAT, EJ</a:t>
            </a:r>
          </a:p>
          <a:p>
            <a:pPr>
              <a:buClr>
                <a:schemeClr val="accent3"/>
              </a:buClr>
              <a:defRPr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dvaju predmeta posebno značajnih za upis u skladu s </a:t>
            </a:r>
            <a:r>
              <a:rPr lang="hr-HR" i="1" dirty="0">
                <a:latin typeface="Arial" panose="020B0604020202020204" pitchFamily="34" charset="0"/>
                <a:cs typeface="Arial" panose="020B0604020202020204" pitchFamily="34" charset="0"/>
              </a:rPr>
              <a:t>Popisom predmeta</a:t>
            </a:r>
          </a:p>
          <a:p>
            <a:pPr>
              <a:buClr>
                <a:schemeClr val="accent3"/>
              </a:buClr>
              <a:defRPr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natjecanju iz znanja koji samostalno određuje srednja škola iz Kataloga natjecanja i smotri učenika i učenica, a koja se </a:t>
            </a:r>
            <a:r>
              <a:rPr lang="hr-HR" b="1" u="sng" dirty="0">
                <a:latin typeface="Arial" panose="020B0604020202020204" pitchFamily="34" charset="0"/>
                <a:cs typeface="Arial" panose="020B0604020202020204" pitchFamily="34" charset="0"/>
              </a:rPr>
              <a:t>provode u organizaciji AZOO-a</a:t>
            </a:r>
          </a:p>
          <a:p>
            <a:pPr>
              <a:buClr>
                <a:schemeClr val="accent3"/>
              </a:buClr>
              <a:defRPr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Vrednuju se natjecanja koje </a:t>
            </a:r>
            <a:r>
              <a:rPr lang="hr-HR" b="1" u="sng" dirty="0">
                <a:latin typeface="Arial" panose="020B0604020202020204" pitchFamily="34" charset="0"/>
                <a:cs typeface="Arial" panose="020B0604020202020204" pitchFamily="34" charset="0"/>
              </a:rPr>
              <a:t>provodi AZOO, a uz odobrenje </a:t>
            </a:r>
            <a:r>
              <a:rPr lang="hr-HR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MZO-a 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te međunarodna natjecanja koja verificira AZOO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01485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11727" y="59891"/>
            <a:ext cx="10515600" cy="1325563"/>
          </a:xfrm>
        </p:spPr>
        <p:txBody>
          <a:bodyPr/>
          <a:lstStyle/>
          <a:p>
            <a:r>
              <a:rPr lang="hr-HR" b="1" dirty="0" smtClean="0">
                <a:latin typeface="Arial" panose="020B0604020202020204" pitchFamily="34" charset="0"/>
                <a:cs typeface="Arial" panose="020B0604020202020204" pitchFamily="34" charset="0"/>
              </a:rPr>
              <a:t>SREDNJE ŠKOLE U VUKOVARU</a:t>
            </a:r>
            <a:endParaRPr lang="hr-H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8758914"/>
              </p:ext>
            </p:extLst>
          </p:nvPr>
        </p:nvGraphicFramePr>
        <p:xfrm>
          <a:off x="311727" y="1246909"/>
          <a:ext cx="11533909" cy="545592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646218">
                  <a:extLst>
                    <a:ext uri="{9D8B030D-6E8A-4147-A177-3AD203B41FA5}">
                      <a16:colId xmlns:a16="http://schemas.microsoft.com/office/drawing/2014/main" val="1679540375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4282305031"/>
                    </a:ext>
                  </a:extLst>
                </a:gridCol>
                <a:gridCol w="2923309">
                  <a:extLst>
                    <a:ext uri="{9D8B030D-6E8A-4147-A177-3AD203B41FA5}">
                      <a16:colId xmlns:a16="http://schemas.microsoft.com/office/drawing/2014/main" val="2998664528"/>
                    </a:ext>
                  </a:extLst>
                </a:gridCol>
                <a:gridCol w="3525982">
                  <a:extLst>
                    <a:ext uri="{9D8B030D-6E8A-4147-A177-3AD203B41FA5}">
                      <a16:colId xmlns:a16="http://schemas.microsoft.com/office/drawing/2014/main" val="4259270806"/>
                    </a:ext>
                  </a:extLst>
                </a:gridCol>
              </a:tblGrid>
              <a:tr h="256829"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GIMNAZIJA VUKOVAR</a:t>
                      </a:r>
                      <a:endParaRPr lang="hr-H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EKONOMSKA ŠKOLA</a:t>
                      </a:r>
                      <a:endParaRPr lang="hr-H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TEHNIČKA ŠKOLA NIKOLE</a:t>
                      </a:r>
                      <a:r>
                        <a:rPr lang="hr-HR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TESLE</a:t>
                      </a:r>
                      <a:endParaRPr lang="hr-H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SREDNJA</a:t>
                      </a:r>
                      <a:r>
                        <a:rPr lang="hr-HR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hr-H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STRUKOVNA ŠKOLA MARKO BABIĆ</a:t>
                      </a:r>
                      <a:endParaRPr lang="hr-H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432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opći smjer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ekonomist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ekološki</a:t>
                      </a:r>
                      <a:r>
                        <a:rPr lang="hr-HR" sz="2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tehničar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hotelijersko-turistički tehničar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332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jezični smjer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upravni referent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elektrotehničar 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turističko-hotelijerski komercijalist</a:t>
                      </a:r>
                      <a:endParaRPr lang="hr-HR" sz="2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33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prirodoslovno-matematički smjer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komercijalist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tehničar za računalstvo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poljoprivredni tehničar – </a:t>
                      </a:r>
                      <a:r>
                        <a:rPr lang="hr-HR" sz="2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fitofarmaceut</a:t>
                      </a:r>
                      <a:endParaRPr lang="hr-HR" sz="2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006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autoelektričar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tehničar nutricionist</a:t>
                      </a:r>
                      <a:endParaRPr lang="hr-HR" sz="2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061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strojarski tehničar u računalstvu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kuhar,</a:t>
                      </a:r>
                      <a:r>
                        <a:rPr lang="hr-HR" sz="2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slastičar, mesar</a:t>
                      </a:r>
                      <a:endParaRPr lang="hr-HR" sz="2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300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automehaničar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konobar, prodavač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089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vodoinstalater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frizer, kozmetičar</a:t>
                      </a:r>
                      <a:r>
                        <a:rPr lang="hr-HR" sz="2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hr-HR" sz="2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497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plinoinstalater</a:t>
                      </a:r>
                      <a:r>
                        <a:rPr lang="hr-HR" sz="2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pomoćni kuhar i slastičar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467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170212"/>
      </p:ext>
    </p:extLst>
  </p:cSld>
  <p:clrMapOvr>
    <a:masterClrMapping/>
  </p:clrMapOvr>
</p:sld>
</file>

<file path=ppt/theme/theme1.xml><?xml version="1.0" encoding="utf-8"?>
<a:theme xmlns:a="http://schemas.openxmlformats.org/drawingml/2006/main" name="Dizajnirani predložak s apstraktnim motivima Melancholy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26713215_TF03460530" id="{4871588C-46FB-4D3C-BF53-2B4DBFF7DDFB}" vid="{2683F0C8-5358-49C7-88EE-4894B679A47B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Dizajnirani slajdovi s apstraktnim motivima Melancholy</Template>
  <TotalTime>264</TotalTime>
  <Words>896</Words>
  <Application>Microsoft Office PowerPoint</Application>
  <PresentationFormat>Široki zaslon</PresentationFormat>
  <Paragraphs>174</Paragraphs>
  <Slides>15</Slides>
  <Notes>2</Notes>
  <HiddenSlides>0</HiddenSlides>
  <MMClips>0</MMClips>
  <ScaleCrop>false</ScaleCrop>
  <HeadingPairs>
    <vt:vector size="6" baseType="variant">
      <vt:variant>
        <vt:lpstr>Korišteni fontovi</vt:lpstr>
      </vt:variant>
      <vt:variant>
        <vt:i4>7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15</vt:i4>
      </vt:variant>
    </vt:vector>
  </HeadingPairs>
  <TitlesOfParts>
    <vt:vector size="23" baseType="lpstr">
      <vt:lpstr>Arial</vt:lpstr>
      <vt:lpstr>Arial Black</vt:lpstr>
      <vt:lpstr>Calibri</vt:lpstr>
      <vt:lpstr>Century Gothic</vt:lpstr>
      <vt:lpstr>Times New Roman</vt:lpstr>
      <vt:lpstr>Verdana</vt:lpstr>
      <vt:lpstr>Wingdings</vt:lpstr>
      <vt:lpstr>Dizajnirani predložak s apstraktnim motivima Melancholy</vt:lpstr>
      <vt:lpstr>KAMO NAKON OSNOVNE ŠKOLE?</vt:lpstr>
      <vt:lpstr>ŠTO VAS OČEKUJE PRIJE ODLASKA U SREDNJU ŠKOLU?</vt:lpstr>
      <vt:lpstr>NACIONALNI ISPITI 2024./2025.</vt:lpstr>
      <vt:lpstr>UPIS U SREDNJU ŠKOLU</vt:lpstr>
      <vt:lpstr>ZAJEDNIČKI ELEMENT</vt:lpstr>
      <vt:lpstr>DODATNI ELEMENT</vt:lpstr>
      <vt:lpstr>DODATNI ELEMENT</vt:lpstr>
      <vt:lpstr>PowerPoint prezentacija</vt:lpstr>
      <vt:lpstr>SREDNJE ŠKOLE U VUKOVARU</vt:lpstr>
      <vt:lpstr>SREDNJE ŠKOLE U VINKOVCIMA</vt:lpstr>
      <vt:lpstr>PowerPoint prezentacija</vt:lpstr>
      <vt:lpstr>Deficitarna zanimanja na našem području</vt:lpstr>
      <vt:lpstr>Deficitarna zanimanja na našem području</vt:lpstr>
      <vt:lpstr>Koji su moji interesi?</vt:lpstr>
      <vt:lpstr>Korisni izvori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KAMO NAKON OSNOVNE ŠKOLE?</dc:title>
  <dc:creator>Windows korisnik</dc:creator>
  <cp:lastModifiedBy>Windows korisnik</cp:lastModifiedBy>
  <cp:revision>22</cp:revision>
  <dcterms:created xsi:type="dcterms:W3CDTF">2024-02-25T13:26:02Z</dcterms:created>
  <dcterms:modified xsi:type="dcterms:W3CDTF">2024-11-19T08:31:40Z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74064600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